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5" r:id="rId4"/>
    <p:sldId id="257" r:id="rId5"/>
    <p:sldId id="260" r:id="rId6"/>
    <p:sldId id="261" r:id="rId7"/>
    <p:sldId id="262" r:id="rId8"/>
    <p:sldId id="263" r:id="rId9"/>
    <p:sldId id="259" r:id="rId10"/>
    <p:sldId id="264" r:id="rId11"/>
    <p:sldId id="258" r:id="rId12"/>
  </p:sldIdLst>
  <p:sldSz cx="12192000" cy="6858000"/>
  <p:notesSz cx="6889750" cy="10021888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png>
</file>

<file path=ppt/media/image2.png>
</file>

<file path=ppt/media/image3.png>
</file>

<file path=ppt/media/image4.wm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79C72F-0AC4-4020-9125-C4F82DE5D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773C38-C09E-4C65-9DA3-2EA68941DD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F11726-D5A6-493E-9E64-A2A2B5A45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F19191-9849-4E3C-9FBA-1FC9BE55C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20A9BC5-8718-4607-81D1-1F04BBE5E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8465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D2CEFF-BD69-42A5-A04A-9048C6DBD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8FFDE7B-34A3-4E5B-8261-434BD18741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CA61CCE-90C6-4639-956C-E6C7188B8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B8C338-D26E-4ED2-BC63-F3962C88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B29FE6-99DA-485D-A7C4-A54BB032B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8159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2A618FE-4F13-4FE3-BEAB-31E76AF60A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3A5D7E8-B272-4A96-9EA2-2D54838DE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39EE49-707C-4358-B7C7-7EDCD3689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98643A-48B6-4582-857E-52F9DEE82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949F1B-F01A-4ECE-98EE-A0DAE9F18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3887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C9D24B-6CCA-443A-9FB1-6FFE5E792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2B604F-882E-419F-95CD-FF6EDA9B8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6C94EE-2603-4AEC-B5C7-093BE85EA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6EC497-7166-43AD-9D9D-4622FACF0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DA48B6-CA25-4333-9C16-EFAE17FBF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240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94745F-6051-4C7E-A18C-6F77C9A3D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BFBD833-1B1C-44DA-9629-5842FE3E3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5A7D30-129C-4702-AD35-B5B05B18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823B20-472B-49FF-95D9-198588F97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5E3C16-788F-4E6E-A31E-B7AAE3913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803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94602F-21F9-4CDD-BC05-8B476943A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21B96C-7877-487E-8A30-45FB285693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0F24CDD-7CE9-4B4A-9345-653A50BE49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17F6AF-3202-4310-9D65-3700D82FD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A9AB400-114C-4DEB-9469-9D694054E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32B8154-6445-40D7-9F23-AA03F49C9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0144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3E5110-5259-4F54-AA1A-BD0B7B1EE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6AED8DF-2CD0-4E2A-B3DB-95B18DDEE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2D222C7-C9CC-4D8A-9C17-19F18F7938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FEEC30B-48F1-436A-A716-6D08E31913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B5AA95B-3A47-4559-A997-5EC7C03900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75E84C9-7719-4D3F-BACD-DB0588FCA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AA750FF-DB1A-463F-80FD-0B9BBA78F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354FD4E-D36B-46D3-B6F7-037AA5BBC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2949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26D9D1-9AC2-4BD9-9881-6609684C6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B649634-2AA1-43A8-94FC-E1402D043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CA19611-E57C-4809-A0BD-754CA945B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4ECFC6E-659D-42C3-9801-63A53EA1C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4071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54BBD59-A92F-4925-A2E2-8D933EF18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A1E7587-D6E4-4814-B313-9657E9B72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5C14D68-4251-4F95-99D1-E0D37CD0B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8751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6A9BCF-BEA3-4DBF-8ABD-A2C53E593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5A7F0CF-5277-461F-AF00-CCDAACFBB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4F92641-7015-48CB-A0E6-384292183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D67F08C-1A5B-4820-A04B-2936CD168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02E0E24-FA10-400C-B27B-93FB651BE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09C1ECD-8AD9-4E9F-AA3F-8D3667F9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1140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E44B7C-C4A5-448B-AD41-C86F65B69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7BCBE94-12AB-4778-8B7B-B9BDE0B307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BA3AECE-2EE2-4C44-A0B5-C6A2EDE27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C315D76-AB31-4645-AD07-5C451F20B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006B89A-8761-446B-9C75-7B13B10AE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BF87730-7740-464F-AA75-FF4EBB260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1616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A91F57D-4F7A-4482-BBFD-A097688D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96F0F78-93C0-4062-ACB1-6989D2692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5AF0D07-ACD1-4660-B169-BE636DA62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8CEDB-879F-4E3D-8192-1252D44E9414}" type="datetimeFigureOut">
              <a:rPr lang="pt-BR" smtClean="0"/>
              <a:t>02/08/2020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6FC853-34B4-4BAA-AC31-AB5258E65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B53310-E741-44BF-9BC0-0F015962EB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6DE6D-5EBE-42C8-AEEA-385C0804F5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4879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23C5D9-0721-48D5-97BE-F674EA0833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Projeto 3: Avaliação da campanha de telemarketing sobre vendas de depósito bancário a termo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8B1822-913D-45F3-9AED-D54040A431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E. Ito RA 159086</a:t>
            </a:r>
          </a:p>
          <a:p>
            <a:r>
              <a:rPr lang="pt-BR" dirty="0"/>
              <a:t>T. </a:t>
            </a:r>
            <a:r>
              <a:rPr lang="pt-BR" dirty="0" err="1"/>
              <a:t>Nazatto</a:t>
            </a:r>
            <a:r>
              <a:rPr lang="pt-BR" dirty="0"/>
              <a:t> RA </a:t>
            </a:r>
          </a:p>
        </p:txBody>
      </p:sp>
    </p:spTree>
    <p:extLst>
      <p:ext uri="{BB962C8B-B14F-4D97-AF65-F5344CB8AC3E}">
        <p14:creationId xmlns:p14="http://schemas.microsoft.com/office/powerpoint/2010/main" val="1265986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D10BB7-727D-4823-AF47-081C6AAC4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1522716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2AA1AC4-241E-49E0-8AFC-D470AA61C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426" y="548562"/>
            <a:ext cx="9970835" cy="55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268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9FC42A-45D5-4588-865D-DBBB2DF72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CONTEÚDO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B1184C-47DC-4742-9E90-96668B802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  <a:p>
            <a:r>
              <a:rPr lang="pt-BR" dirty="0"/>
              <a:t>DESENVOLVIMENTO</a:t>
            </a:r>
          </a:p>
          <a:p>
            <a:r>
              <a:rPr lang="pt-BR" dirty="0"/>
              <a:t>CONCLUSÃO</a:t>
            </a:r>
          </a:p>
          <a:p>
            <a:r>
              <a:rPr lang="pt-BR" dirty="0"/>
              <a:t>REFERENCIA</a:t>
            </a:r>
          </a:p>
        </p:txBody>
      </p:sp>
    </p:spTree>
    <p:extLst>
      <p:ext uri="{BB962C8B-B14F-4D97-AF65-F5344CB8AC3E}">
        <p14:creationId xmlns:p14="http://schemas.microsoft.com/office/powerpoint/2010/main" val="2338703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7EE1A9-E995-47A5-9113-987862920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D6F468-566C-4147-99DD-CA2D25AF5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2471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DF0ECA4-30B9-4951-9EA7-BC06A162D047}"/>
              </a:ext>
            </a:extLst>
          </p:cNvPr>
          <p:cNvSpPr/>
          <p:nvPr/>
        </p:nvSpPr>
        <p:spPr>
          <a:xfrm>
            <a:off x="1807572" y="2873834"/>
            <a:ext cx="3998162" cy="100263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83E2E91-1822-40BD-830B-E39862982C85}"/>
              </a:ext>
            </a:extLst>
          </p:cNvPr>
          <p:cNvSpPr/>
          <p:nvPr/>
        </p:nvSpPr>
        <p:spPr>
          <a:xfrm>
            <a:off x="3786245" y="3015150"/>
            <a:ext cx="2013141" cy="85311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F2A357A8-BBFF-446B-9B56-7E0934307C6A}"/>
              </a:ext>
            </a:extLst>
          </p:cNvPr>
          <p:cNvCxnSpPr>
            <a:cxnSpLocks/>
          </p:cNvCxnSpPr>
          <p:nvPr/>
        </p:nvCxnSpPr>
        <p:spPr>
          <a:xfrm flipV="1">
            <a:off x="2802837" y="2876938"/>
            <a:ext cx="9331" cy="100263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D280DC8-B0B8-47E0-B6C3-310959518BE3}"/>
              </a:ext>
            </a:extLst>
          </p:cNvPr>
          <p:cNvSpPr txBox="1"/>
          <p:nvPr/>
        </p:nvSpPr>
        <p:spPr>
          <a:xfrm rot="16200000">
            <a:off x="1533573" y="3093196"/>
            <a:ext cx="1088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Extração dos Dados</a:t>
            </a:r>
          </a:p>
        </p:txBody>
      </p: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id="{6A13AAF1-A043-4D81-948C-92578D5E59C7}"/>
              </a:ext>
            </a:extLst>
          </p:cNvPr>
          <p:cNvCxnSpPr>
            <a:cxnSpLocks/>
          </p:cNvCxnSpPr>
          <p:nvPr/>
        </p:nvCxnSpPr>
        <p:spPr>
          <a:xfrm flipV="1">
            <a:off x="3773213" y="3868266"/>
            <a:ext cx="0" cy="1279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11548CD6-7725-4BE1-B5BA-B73A430C2140}"/>
              </a:ext>
            </a:extLst>
          </p:cNvPr>
          <p:cNvSpPr txBox="1"/>
          <p:nvPr/>
        </p:nvSpPr>
        <p:spPr>
          <a:xfrm>
            <a:off x="3029951" y="3829954"/>
            <a:ext cx="886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SMOTE</a:t>
            </a:r>
          </a:p>
        </p:txBody>
      </p: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B6DF337C-4E5C-4975-AA0C-3FE7EDF486A6}"/>
              </a:ext>
            </a:extLst>
          </p:cNvPr>
          <p:cNvCxnSpPr>
            <a:cxnSpLocks/>
          </p:cNvCxnSpPr>
          <p:nvPr/>
        </p:nvCxnSpPr>
        <p:spPr>
          <a:xfrm flipV="1">
            <a:off x="3633260" y="3992535"/>
            <a:ext cx="147733" cy="1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6A32D348-D850-493C-A606-49AF430BD934}"/>
              </a:ext>
            </a:extLst>
          </p:cNvPr>
          <p:cNvSpPr txBox="1"/>
          <p:nvPr/>
        </p:nvSpPr>
        <p:spPr>
          <a:xfrm rot="16200000">
            <a:off x="2544392" y="3125979"/>
            <a:ext cx="1088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Preparação dos Dados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7E10B85A-6CC1-4017-B5E5-2D0C70779650}"/>
              </a:ext>
            </a:extLst>
          </p:cNvPr>
          <p:cNvSpPr txBox="1"/>
          <p:nvPr/>
        </p:nvSpPr>
        <p:spPr>
          <a:xfrm rot="16200000">
            <a:off x="3498449" y="3207363"/>
            <a:ext cx="10026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b="1" dirty="0"/>
              <a:t>Normalização dos Dados</a:t>
            </a:r>
          </a:p>
        </p:txBody>
      </p:sp>
      <p:cxnSp>
        <p:nvCxnSpPr>
          <p:cNvPr id="52" name="Conector reto 51">
            <a:extLst>
              <a:ext uri="{FF2B5EF4-FFF2-40B4-BE49-F238E27FC236}">
                <a16:creationId xmlns:a16="http://schemas.microsoft.com/office/drawing/2014/main" id="{44AA644C-8D25-4F8E-A8BF-5F43FC14E7EB}"/>
              </a:ext>
            </a:extLst>
          </p:cNvPr>
          <p:cNvCxnSpPr>
            <a:cxnSpLocks/>
          </p:cNvCxnSpPr>
          <p:nvPr/>
        </p:nvCxnSpPr>
        <p:spPr>
          <a:xfrm flipV="1">
            <a:off x="3319126" y="2870727"/>
            <a:ext cx="9331" cy="100263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52E87DF9-75E6-4D47-93FE-C9F847575814}"/>
              </a:ext>
            </a:extLst>
          </p:cNvPr>
          <p:cNvSpPr txBox="1"/>
          <p:nvPr/>
        </p:nvSpPr>
        <p:spPr>
          <a:xfrm rot="16200000">
            <a:off x="3021458" y="3104213"/>
            <a:ext cx="1088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Seleção das Features</a:t>
            </a:r>
          </a:p>
        </p:txBody>
      </p:sp>
      <p:cxnSp>
        <p:nvCxnSpPr>
          <p:cNvPr id="55" name="Conector reto 54">
            <a:extLst>
              <a:ext uri="{FF2B5EF4-FFF2-40B4-BE49-F238E27FC236}">
                <a16:creationId xmlns:a16="http://schemas.microsoft.com/office/drawing/2014/main" id="{E4B86734-6F2A-4D7F-9C8E-D268262E1E6D}"/>
              </a:ext>
            </a:extLst>
          </p:cNvPr>
          <p:cNvCxnSpPr>
            <a:cxnSpLocks/>
          </p:cNvCxnSpPr>
          <p:nvPr/>
        </p:nvCxnSpPr>
        <p:spPr>
          <a:xfrm flipV="1">
            <a:off x="3776333" y="2880050"/>
            <a:ext cx="9331" cy="100263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57A6D4AF-35E0-4D97-973A-B79014472F82}"/>
              </a:ext>
            </a:extLst>
          </p:cNvPr>
          <p:cNvSpPr txBox="1"/>
          <p:nvPr/>
        </p:nvSpPr>
        <p:spPr>
          <a:xfrm>
            <a:off x="3477820" y="2144695"/>
            <a:ext cx="2399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Ordem de Split do dataset (%)</a:t>
            </a:r>
          </a:p>
        </p:txBody>
      </p:sp>
      <p:cxnSp>
        <p:nvCxnSpPr>
          <p:cNvPr id="57" name="Conector de Seta Reta 56">
            <a:extLst>
              <a:ext uri="{FF2B5EF4-FFF2-40B4-BE49-F238E27FC236}">
                <a16:creationId xmlns:a16="http://schemas.microsoft.com/office/drawing/2014/main" id="{41817DF2-2B75-4DA9-942D-21652EB015EB}"/>
              </a:ext>
            </a:extLst>
          </p:cNvPr>
          <p:cNvCxnSpPr>
            <a:cxnSpLocks/>
          </p:cNvCxnSpPr>
          <p:nvPr/>
        </p:nvCxnSpPr>
        <p:spPr>
          <a:xfrm>
            <a:off x="5800774" y="2427097"/>
            <a:ext cx="0" cy="4622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to 60">
            <a:extLst>
              <a:ext uri="{FF2B5EF4-FFF2-40B4-BE49-F238E27FC236}">
                <a16:creationId xmlns:a16="http://schemas.microsoft.com/office/drawing/2014/main" id="{6BBEEF48-C978-456F-B7BA-AB4A50255178}"/>
              </a:ext>
            </a:extLst>
          </p:cNvPr>
          <p:cNvCxnSpPr>
            <a:cxnSpLocks/>
          </p:cNvCxnSpPr>
          <p:nvPr/>
        </p:nvCxnSpPr>
        <p:spPr>
          <a:xfrm flipV="1">
            <a:off x="3790038" y="2427097"/>
            <a:ext cx="1" cy="4317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to 62">
            <a:extLst>
              <a:ext uri="{FF2B5EF4-FFF2-40B4-BE49-F238E27FC236}">
                <a16:creationId xmlns:a16="http://schemas.microsoft.com/office/drawing/2014/main" id="{37F042AE-665C-4674-B8FC-D22255B5D3FA}"/>
              </a:ext>
            </a:extLst>
          </p:cNvPr>
          <p:cNvCxnSpPr>
            <a:cxnSpLocks/>
          </p:cNvCxnSpPr>
          <p:nvPr/>
        </p:nvCxnSpPr>
        <p:spPr>
          <a:xfrm>
            <a:off x="3785664" y="2425967"/>
            <a:ext cx="20200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CaixaDeTexto 71">
            <a:extLst>
              <a:ext uri="{FF2B5EF4-FFF2-40B4-BE49-F238E27FC236}">
                <a16:creationId xmlns:a16="http://schemas.microsoft.com/office/drawing/2014/main" id="{C01362F1-F7DC-4209-B8FE-8B37F8AFF2E3}"/>
              </a:ext>
            </a:extLst>
          </p:cNvPr>
          <p:cNvSpPr txBox="1"/>
          <p:nvPr/>
        </p:nvSpPr>
        <p:spPr>
          <a:xfrm rot="16200000">
            <a:off x="3944188" y="3208006"/>
            <a:ext cx="10026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b="1" dirty="0"/>
              <a:t>Obtenção do Modelo</a:t>
            </a:r>
          </a:p>
        </p:txBody>
      </p:sp>
      <p:sp>
        <p:nvSpPr>
          <p:cNvPr id="74" name="CaixaDeTexto 73">
            <a:extLst>
              <a:ext uri="{FF2B5EF4-FFF2-40B4-BE49-F238E27FC236}">
                <a16:creationId xmlns:a16="http://schemas.microsoft.com/office/drawing/2014/main" id="{F0EEFA0A-114D-4184-8F57-A743ED4C5653}"/>
              </a:ext>
            </a:extLst>
          </p:cNvPr>
          <p:cNvSpPr txBox="1"/>
          <p:nvPr/>
        </p:nvSpPr>
        <p:spPr>
          <a:xfrm rot="16200000">
            <a:off x="4377820" y="3213345"/>
            <a:ext cx="10026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b="1" dirty="0"/>
              <a:t>Matriz de Confusão</a:t>
            </a: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8478CC0B-3586-47CD-B17F-AE07C0179AEE}"/>
              </a:ext>
            </a:extLst>
          </p:cNvPr>
          <p:cNvSpPr txBox="1"/>
          <p:nvPr/>
        </p:nvSpPr>
        <p:spPr>
          <a:xfrm rot="16200000">
            <a:off x="5082625" y="3222978"/>
            <a:ext cx="10026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b="1" dirty="0"/>
              <a:t>Tomada de decisão</a:t>
            </a:r>
          </a:p>
        </p:txBody>
      </p:sp>
      <p:cxnSp>
        <p:nvCxnSpPr>
          <p:cNvPr id="84" name="Conector reto 83">
            <a:extLst>
              <a:ext uri="{FF2B5EF4-FFF2-40B4-BE49-F238E27FC236}">
                <a16:creationId xmlns:a16="http://schemas.microsoft.com/office/drawing/2014/main" id="{7B83A397-71F0-4C32-8FC6-CD6C0360B575}"/>
              </a:ext>
            </a:extLst>
          </p:cNvPr>
          <p:cNvCxnSpPr/>
          <p:nvPr/>
        </p:nvCxnSpPr>
        <p:spPr>
          <a:xfrm>
            <a:off x="5113712" y="3008923"/>
            <a:ext cx="0" cy="853116"/>
          </a:xfrm>
          <a:prstGeom prst="line">
            <a:avLst/>
          </a:prstGeom>
          <a:ln w="952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to 84">
            <a:extLst>
              <a:ext uri="{FF2B5EF4-FFF2-40B4-BE49-F238E27FC236}">
                <a16:creationId xmlns:a16="http://schemas.microsoft.com/office/drawing/2014/main" id="{C4D7B689-A729-44DA-BB72-ACD1B348F825}"/>
              </a:ext>
            </a:extLst>
          </p:cNvPr>
          <p:cNvCxnSpPr/>
          <p:nvPr/>
        </p:nvCxnSpPr>
        <p:spPr>
          <a:xfrm>
            <a:off x="4650293" y="3021361"/>
            <a:ext cx="0" cy="853116"/>
          </a:xfrm>
          <a:prstGeom prst="line">
            <a:avLst/>
          </a:prstGeom>
          <a:ln w="952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to 85">
            <a:extLst>
              <a:ext uri="{FF2B5EF4-FFF2-40B4-BE49-F238E27FC236}">
                <a16:creationId xmlns:a16="http://schemas.microsoft.com/office/drawing/2014/main" id="{A2A9ED10-846F-48D0-9DD5-ABED981D8E59}"/>
              </a:ext>
            </a:extLst>
          </p:cNvPr>
          <p:cNvCxnSpPr/>
          <p:nvPr/>
        </p:nvCxnSpPr>
        <p:spPr>
          <a:xfrm>
            <a:off x="4230416" y="3030693"/>
            <a:ext cx="0" cy="853116"/>
          </a:xfrm>
          <a:prstGeom prst="line">
            <a:avLst/>
          </a:prstGeom>
          <a:ln w="952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ctor de Seta Reta 87">
            <a:extLst>
              <a:ext uri="{FF2B5EF4-FFF2-40B4-BE49-F238E27FC236}">
                <a16:creationId xmlns:a16="http://schemas.microsoft.com/office/drawing/2014/main" id="{6E8B5864-391D-4E53-8054-F7FFE47A948C}"/>
              </a:ext>
            </a:extLst>
          </p:cNvPr>
          <p:cNvCxnSpPr>
            <a:cxnSpLocks/>
          </p:cNvCxnSpPr>
          <p:nvPr/>
        </p:nvCxnSpPr>
        <p:spPr>
          <a:xfrm flipH="1" flipV="1">
            <a:off x="3060371" y="3874940"/>
            <a:ext cx="3936" cy="4996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to 88">
            <a:extLst>
              <a:ext uri="{FF2B5EF4-FFF2-40B4-BE49-F238E27FC236}">
                <a16:creationId xmlns:a16="http://schemas.microsoft.com/office/drawing/2014/main" id="{D0C75FB7-D535-4C50-AE23-884C54902592}"/>
              </a:ext>
            </a:extLst>
          </p:cNvPr>
          <p:cNvCxnSpPr>
            <a:cxnSpLocks/>
          </p:cNvCxnSpPr>
          <p:nvPr/>
        </p:nvCxnSpPr>
        <p:spPr>
          <a:xfrm>
            <a:off x="5568906" y="4142048"/>
            <a:ext cx="0" cy="2138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to 89">
            <a:extLst>
              <a:ext uri="{FF2B5EF4-FFF2-40B4-BE49-F238E27FC236}">
                <a16:creationId xmlns:a16="http://schemas.microsoft.com/office/drawing/2014/main" id="{D44D115C-8673-4F40-9F17-0B7FCE404B89}"/>
              </a:ext>
            </a:extLst>
          </p:cNvPr>
          <p:cNvCxnSpPr>
            <a:cxnSpLocks/>
          </p:cNvCxnSpPr>
          <p:nvPr/>
        </p:nvCxnSpPr>
        <p:spPr>
          <a:xfrm flipH="1">
            <a:off x="3060828" y="4348465"/>
            <a:ext cx="2508419" cy="87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ector de Seta Reta 97">
            <a:extLst>
              <a:ext uri="{FF2B5EF4-FFF2-40B4-BE49-F238E27FC236}">
                <a16:creationId xmlns:a16="http://schemas.microsoft.com/office/drawing/2014/main" id="{C363ADA9-94F1-4A30-9088-8537A6ECF201}"/>
              </a:ext>
            </a:extLst>
          </p:cNvPr>
          <p:cNvCxnSpPr>
            <a:cxnSpLocks/>
          </p:cNvCxnSpPr>
          <p:nvPr/>
        </p:nvCxnSpPr>
        <p:spPr>
          <a:xfrm flipH="1" flipV="1">
            <a:off x="2950860" y="3869244"/>
            <a:ext cx="2" cy="7321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to 98">
            <a:extLst>
              <a:ext uri="{FF2B5EF4-FFF2-40B4-BE49-F238E27FC236}">
                <a16:creationId xmlns:a16="http://schemas.microsoft.com/office/drawing/2014/main" id="{88E12BAC-09CA-4BC6-9191-C709336F126C}"/>
              </a:ext>
            </a:extLst>
          </p:cNvPr>
          <p:cNvCxnSpPr>
            <a:cxnSpLocks/>
          </p:cNvCxnSpPr>
          <p:nvPr/>
        </p:nvCxnSpPr>
        <p:spPr>
          <a:xfrm>
            <a:off x="7443658" y="4132717"/>
            <a:ext cx="0" cy="4714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to 99">
            <a:extLst>
              <a:ext uri="{FF2B5EF4-FFF2-40B4-BE49-F238E27FC236}">
                <a16:creationId xmlns:a16="http://schemas.microsoft.com/office/drawing/2014/main" id="{95389CEF-5C14-42A8-9D57-4418CE5EB1DF}"/>
              </a:ext>
            </a:extLst>
          </p:cNvPr>
          <p:cNvCxnSpPr>
            <a:cxnSpLocks/>
          </p:cNvCxnSpPr>
          <p:nvPr/>
        </p:nvCxnSpPr>
        <p:spPr>
          <a:xfrm flipH="1">
            <a:off x="2950861" y="4597353"/>
            <a:ext cx="4503228" cy="1312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CaixaDeTexto 101">
            <a:extLst>
              <a:ext uri="{FF2B5EF4-FFF2-40B4-BE49-F238E27FC236}">
                <a16:creationId xmlns:a16="http://schemas.microsoft.com/office/drawing/2014/main" id="{39239D3F-668E-4FBF-A3E1-9BDDF0504FF0}"/>
              </a:ext>
            </a:extLst>
          </p:cNvPr>
          <p:cNvSpPr txBox="1"/>
          <p:nvPr/>
        </p:nvSpPr>
        <p:spPr>
          <a:xfrm>
            <a:off x="5523409" y="4351069"/>
            <a:ext cx="17229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Re-treinar os dados</a:t>
            </a:r>
          </a:p>
        </p:txBody>
      </p:sp>
      <p:sp>
        <p:nvSpPr>
          <p:cNvPr id="103" name="CaixaDeTexto 102">
            <a:extLst>
              <a:ext uri="{FF2B5EF4-FFF2-40B4-BE49-F238E27FC236}">
                <a16:creationId xmlns:a16="http://schemas.microsoft.com/office/drawing/2014/main" id="{6474C135-582D-4816-B1BA-7BCA2C4A07C2}"/>
              </a:ext>
            </a:extLst>
          </p:cNvPr>
          <p:cNvSpPr txBox="1"/>
          <p:nvPr/>
        </p:nvSpPr>
        <p:spPr>
          <a:xfrm>
            <a:off x="3729736" y="4057465"/>
            <a:ext cx="16895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Re-treinar os dados   </a:t>
            </a:r>
          </a:p>
        </p:txBody>
      </p:sp>
      <p:sp>
        <p:nvSpPr>
          <p:cNvPr id="105" name="CaixaDeTexto 104">
            <a:extLst>
              <a:ext uri="{FF2B5EF4-FFF2-40B4-BE49-F238E27FC236}">
                <a16:creationId xmlns:a16="http://schemas.microsoft.com/office/drawing/2014/main" id="{135E97EB-0B23-4696-B9C5-138E99AFB7F3}"/>
              </a:ext>
            </a:extLst>
          </p:cNvPr>
          <p:cNvSpPr txBox="1"/>
          <p:nvPr/>
        </p:nvSpPr>
        <p:spPr>
          <a:xfrm>
            <a:off x="2563285" y="2577020"/>
            <a:ext cx="2540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TREINAMENTO DOS DADOS</a:t>
            </a:r>
          </a:p>
        </p:txBody>
      </p:sp>
      <p:sp>
        <p:nvSpPr>
          <p:cNvPr id="126" name="Retângulo 125">
            <a:extLst>
              <a:ext uri="{FF2B5EF4-FFF2-40B4-BE49-F238E27FC236}">
                <a16:creationId xmlns:a16="http://schemas.microsoft.com/office/drawing/2014/main" id="{DC39242A-C108-4813-856C-D2E71FB7674A}"/>
              </a:ext>
            </a:extLst>
          </p:cNvPr>
          <p:cNvSpPr/>
          <p:nvPr/>
        </p:nvSpPr>
        <p:spPr>
          <a:xfrm>
            <a:off x="6230282" y="2867624"/>
            <a:ext cx="1396400" cy="100263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3" name="Retângulo 112">
            <a:extLst>
              <a:ext uri="{FF2B5EF4-FFF2-40B4-BE49-F238E27FC236}">
                <a16:creationId xmlns:a16="http://schemas.microsoft.com/office/drawing/2014/main" id="{ECE70702-7C0C-4835-B1EB-E86CC6CA3A48}"/>
              </a:ext>
            </a:extLst>
          </p:cNvPr>
          <p:cNvSpPr/>
          <p:nvPr/>
        </p:nvSpPr>
        <p:spPr>
          <a:xfrm>
            <a:off x="6230282" y="3018261"/>
            <a:ext cx="1396400" cy="85821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8" name="CaixaDeTexto 117">
            <a:extLst>
              <a:ext uri="{FF2B5EF4-FFF2-40B4-BE49-F238E27FC236}">
                <a16:creationId xmlns:a16="http://schemas.microsoft.com/office/drawing/2014/main" id="{B8AB1A9A-6535-4B5C-B2F2-C222380E91F3}"/>
              </a:ext>
            </a:extLst>
          </p:cNvPr>
          <p:cNvSpPr txBox="1"/>
          <p:nvPr/>
        </p:nvSpPr>
        <p:spPr>
          <a:xfrm rot="16200000">
            <a:off x="5907285" y="3208574"/>
            <a:ext cx="10026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b="1" dirty="0"/>
              <a:t>Normalização</a:t>
            </a:r>
            <a:r>
              <a:rPr lang="pt-BR" sz="1100" b="1" dirty="0">
                <a:solidFill>
                  <a:srgbClr val="002060"/>
                </a:solidFill>
              </a:rPr>
              <a:t> </a:t>
            </a:r>
            <a:r>
              <a:rPr lang="pt-BR" sz="1100" b="1" dirty="0"/>
              <a:t>de Dados</a:t>
            </a:r>
          </a:p>
        </p:txBody>
      </p:sp>
      <p:sp>
        <p:nvSpPr>
          <p:cNvPr id="119" name="CaixaDeTexto 118">
            <a:extLst>
              <a:ext uri="{FF2B5EF4-FFF2-40B4-BE49-F238E27FC236}">
                <a16:creationId xmlns:a16="http://schemas.microsoft.com/office/drawing/2014/main" id="{2F833B32-BF66-40BE-8965-98C39FEA45DF}"/>
              </a:ext>
            </a:extLst>
          </p:cNvPr>
          <p:cNvSpPr txBox="1"/>
          <p:nvPr/>
        </p:nvSpPr>
        <p:spPr>
          <a:xfrm rot="16200000">
            <a:off x="6274508" y="3204414"/>
            <a:ext cx="10026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b="1" dirty="0"/>
              <a:t>Matriz de Confusão</a:t>
            </a:r>
          </a:p>
        </p:txBody>
      </p:sp>
      <p:sp>
        <p:nvSpPr>
          <p:cNvPr id="120" name="CaixaDeTexto 119">
            <a:extLst>
              <a:ext uri="{FF2B5EF4-FFF2-40B4-BE49-F238E27FC236}">
                <a16:creationId xmlns:a16="http://schemas.microsoft.com/office/drawing/2014/main" id="{337C5B7E-B1A9-4930-8316-E03660FBB20F}"/>
              </a:ext>
            </a:extLst>
          </p:cNvPr>
          <p:cNvSpPr txBox="1"/>
          <p:nvPr/>
        </p:nvSpPr>
        <p:spPr>
          <a:xfrm rot="16200000">
            <a:off x="6622330" y="3169349"/>
            <a:ext cx="10026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b="1" dirty="0"/>
              <a:t>Teste do modelo</a:t>
            </a:r>
          </a:p>
        </p:txBody>
      </p:sp>
      <p:sp>
        <p:nvSpPr>
          <p:cNvPr id="121" name="CaixaDeTexto 120">
            <a:extLst>
              <a:ext uri="{FF2B5EF4-FFF2-40B4-BE49-F238E27FC236}">
                <a16:creationId xmlns:a16="http://schemas.microsoft.com/office/drawing/2014/main" id="{FA0F983D-D2AC-4FFB-8AD7-99F69C02593A}"/>
              </a:ext>
            </a:extLst>
          </p:cNvPr>
          <p:cNvSpPr txBox="1"/>
          <p:nvPr/>
        </p:nvSpPr>
        <p:spPr>
          <a:xfrm rot="16200000">
            <a:off x="6952772" y="3219373"/>
            <a:ext cx="10026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b="1" dirty="0"/>
              <a:t>Tomada de decisão</a:t>
            </a:r>
          </a:p>
        </p:txBody>
      </p:sp>
      <p:cxnSp>
        <p:nvCxnSpPr>
          <p:cNvPr id="122" name="Conector reto 121">
            <a:extLst>
              <a:ext uri="{FF2B5EF4-FFF2-40B4-BE49-F238E27FC236}">
                <a16:creationId xmlns:a16="http://schemas.microsoft.com/office/drawing/2014/main" id="{EBB18193-3542-4889-8342-D0AAB8ACB49C}"/>
              </a:ext>
            </a:extLst>
          </p:cNvPr>
          <p:cNvCxnSpPr/>
          <p:nvPr/>
        </p:nvCxnSpPr>
        <p:spPr>
          <a:xfrm>
            <a:off x="7291525" y="3008923"/>
            <a:ext cx="0" cy="853116"/>
          </a:xfrm>
          <a:prstGeom prst="line">
            <a:avLst/>
          </a:prstGeom>
          <a:ln w="952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Conector reto 122">
            <a:extLst>
              <a:ext uri="{FF2B5EF4-FFF2-40B4-BE49-F238E27FC236}">
                <a16:creationId xmlns:a16="http://schemas.microsoft.com/office/drawing/2014/main" id="{41160223-8B9E-46CC-93B3-301AB6626B85}"/>
              </a:ext>
            </a:extLst>
          </p:cNvPr>
          <p:cNvCxnSpPr/>
          <p:nvPr/>
        </p:nvCxnSpPr>
        <p:spPr>
          <a:xfrm>
            <a:off x="6967390" y="3024469"/>
            <a:ext cx="0" cy="853116"/>
          </a:xfrm>
          <a:prstGeom prst="line">
            <a:avLst/>
          </a:prstGeom>
          <a:ln w="952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CaixaDeTexto 124">
            <a:extLst>
              <a:ext uri="{FF2B5EF4-FFF2-40B4-BE49-F238E27FC236}">
                <a16:creationId xmlns:a16="http://schemas.microsoft.com/office/drawing/2014/main" id="{3ED4CA7C-CDA7-47E3-B327-3E4BD46F3355}"/>
              </a:ext>
            </a:extLst>
          </p:cNvPr>
          <p:cNvSpPr txBox="1"/>
          <p:nvPr/>
        </p:nvSpPr>
        <p:spPr>
          <a:xfrm>
            <a:off x="6133203" y="2565062"/>
            <a:ext cx="22332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TESTE DO MODELO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86D78DA3-89AA-4952-A820-267C4D0CCDF0}"/>
              </a:ext>
            </a:extLst>
          </p:cNvPr>
          <p:cNvGrpSpPr/>
          <p:nvPr/>
        </p:nvGrpSpPr>
        <p:grpSpPr>
          <a:xfrm>
            <a:off x="7608523" y="3174719"/>
            <a:ext cx="444679" cy="307777"/>
            <a:chOff x="5406499" y="4257075"/>
            <a:chExt cx="444679" cy="307777"/>
          </a:xfrm>
        </p:grpSpPr>
        <p:cxnSp>
          <p:nvCxnSpPr>
            <p:cNvPr id="136" name="Conector de Seta Reta 135">
              <a:extLst>
                <a:ext uri="{FF2B5EF4-FFF2-40B4-BE49-F238E27FC236}">
                  <a16:creationId xmlns:a16="http://schemas.microsoft.com/office/drawing/2014/main" id="{3BD627A5-CCB9-4BB2-9C6B-382A7D99FE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16832" y="4497038"/>
              <a:ext cx="393773" cy="1440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CaixaDeTexto 136">
              <a:extLst>
                <a:ext uri="{FF2B5EF4-FFF2-40B4-BE49-F238E27FC236}">
                  <a16:creationId xmlns:a16="http://schemas.microsoft.com/office/drawing/2014/main" id="{86C3D0FA-A080-4F00-85DB-1F0984B8A1D2}"/>
                </a:ext>
              </a:extLst>
            </p:cNvPr>
            <p:cNvSpPr txBox="1"/>
            <p:nvPr/>
          </p:nvSpPr>
          <p:spPr>
            <a:xfrm>
              <a:off x="5406499" y="4257075"/>
              <a:ext cx="444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OK</a:t>
              </a:r>
            </a:p>
          </p:txBody>
        </p:sp>
      </p:grpSp>
      <p:sp>
        <p:nvSpPr>
          <p:cNvPr id="138" name="CaixaDeTexto 137">
            <a:extLst>
              <a:ext uri="{FF2B5EF4-FFF2-40B4-BE49-F238E27FC236}">
                <a16:creationId xmlns:a16="http://schemas.microsoft.com/office/drawing/2014/main" id="{CFC6772D-DE6F-47E5-807E-5DFB3B6A9178}"/>
              </a:ext>
            </a:extLst>
          </p:cNvPr>
          <p:cNvSpPr txBox="1"/>
          <p:nvPr/>
        </p:nvSpPr>
        <p:spPr>
          <a:xfrm>
            <a:off x="7214800" y="3822306"/>
            <a:ext cx="538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NOK</a:t>
            </a:r>
          </a:p>
        </p:txBody>
      </p:sp>
      <p:sp>
        <p:nvSpPr>
          <p:cNvPr id="140" name="CaixaDeTexto 139">
            <a:extLst>
              <a:ext uri="{FF2B5EF4-FFF2-40B4-BE49-F238E27FC236}">
                <a16:creationId xmlns:a16="http://schemas.microsoft.com/office/drawing/2014/main" id="{6084EAED-6A90-47AE-90EF-894F07A69AE9}"/>
              </a:ext>
            </a:extLst>
          </p:cNvPr>
          <p:cNvSpPr txBox="1"/>
          <p:nvPr/>
        </p:nvSpPr>
        <p:spPr>
          <a:xfrm>
            <a:off x="5318081" y="3852933"/>
            <a:ext cx="538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NOK</a:t>
            </a:r>
          </a:p>
        </p:txBody>
      </p:sp>
      <p:sp>
        <p:nvSpPr>
          <p:cNvPr id="141" name="CaixaDeTexto 140">
            <a:extLst>
              <a:ext uri="{FF2B5EF4-FFF2-40B4-BE49-F238E27FC236}">
                <a16:creationId xmlns:a16="http://schemas.microsoft.com/office/drawing/2014/main" id="{4D350836-C7A7-4670-A450-871FCB95BD30}"/>
              </a:ext>
            </a:extLst>
          </p:cNvPr>
          <p:cNvSpPr txBox="1"/>
          <p:nvPr/>
        </p:nvSpPr>
        <p:spPr>
          <a:xfrm>
            <a:off x="8665995" y="3281592"/>
            <a:ext cx="538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FIM</a:t>
            </a:r>
          </a:p>
        </p:txBody>
      </p:sp>
      <p:cxnSp>
        <p:nvCxnSpPr>
          <p:cNvPr id="143" name="Conector de Seta Reta 142">
            <a:extLst>
              <a:ext uri="{FF2B5EF4-FFF2-40B4-BE49-F238E27FC236}">
                <a16:creationId xmlns:a16="http://schemas.microsoft.com/office/drawing/2014/main" id="{DE858CF3-AF7E-45AF-907A-C952BB8C239E}"/>
              </a:ext>
            </a:extLst>
          </p:cNvPr>
          <p:cNvCxnSpPr>
            <a:cxnSpLocks/>
          </p:cNvCxnSpPr>
          <p:nvPr/>
        </p:nvCxnSpPr>
        <p:spPr>
          <a:xfrm>
            <a:off x="8356525" y="3447368"/>
            <a:ext cx="33954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CaixaDeTexto 146">
            <a:extLst>
              <a:ext uri="{FF2B5EF4-FFF2-40B4-BE49-F238E27FC236}">
                <a16:creationId xmlns:a16="http://schemas.microsoft.com/office/drawing/2014/main" id="{A4D9A0D0-6D7C-4E50-8EAB-67309694F72B}"/>
              </a:ext>
            </a:extLst>
          </p:cNvPr>
          <p:cNvSpPr txBox="1"/>
          <p:nvPr/>
        </p:nvSpPr>
        <p:spPr>
          <a:xfrm rot="16200000">
            <a:off x="2046576" y="3124150"/>
            <a:ext cx="1088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Visualização de Dados</a:t>
            </a:r>
          </a:p>
        </p:txBody>
      </p:sp>
      <p:cxnSp>
        <p:nvCxnSpPr>
          <p:cNvPr id="148" name="Conector reto 147">
            <a:extLst>
              <a:ext uri="{FF2B5EF4-FFF2-40B4-BE49-F238E27FC236}">
                <a16:creationId xmlns:a16="http://schemas.microsoft.com/office/drawing/2014/main" id="{6AD7821C-F7AB-4EA3-8237-6C6436D07BDC}"/>
              </a:ext>
            </a:extLst>
          </p:cNvPr>
          <p:cNvCxnSpPr>
            <a:cxnSpLocks/>
          </p:cNvCxnSpPr>
          <p:nvPr/>
        </p:nvCxnSpPr>
        <p:spPr>
          <a:xfrm flipV="1">
            <a:off x="2274103" y="2889377"/>
            <a:ext cx="0" cy="964744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Conector reto 161">
            <a:extLst>
              <a:ext uri="{FF2B5EF4-FFF2-40B4-BE49-F238E27FC236}">
                <a16:creationId xmlns:a16="http://schemas.microsoft.com/office/drawing/2014/main" id="{9BD10098-6515-4FDD-97FF-E4F3A728DBF3}"/>
              </a:ext>
            </a:extLst>
          </p:cNvPr>
          <p:cNvCxnSpPr/>
          <p:nvPr/>
        </p:nvCxnSpPr>
        <p:spPr>
          <a:xfrm>
            <a:off x="6566596" y="3020810"/>
            <a:ext cx="0" cy="853116"/>
          </a:xfrm>
          <a:prstGeom prst="line">
            <a:avLst/>
          </a:prstGeom>
          <a:ln w="952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Conector reto 172">
            <a:extLst>
              <a:ext uri="{FF2B5EF4-FFF2-40B4-BE49-F238E27FC236}">
                <a16:creationId xmlns:a16="http://schemas.microsoft.com/office/drawing/2014/main" id="{4F03F38C-9A29-472E-B2D7-4FF03897582E}"/>
              </a:ext>
            </a:extLst>
          </p:cNvPr>
          <p:cNvCxnSpPr/>
          <p:nvPr/>
        </p:nvCxnSpPr>
        <p:spPr>
          <a:xfrm>
            <a:off x="5385678" y="3026603"/>
            <a:ext cx="0" cy="853116"/>
          </a:xfrm>
          <a:prstGeom prst="line">
            <a:avLst/>
          </a:prstGeom>
          <a:ln w="952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CaixaDeTexto 175">
            <a:extLst>
              <a:ext uri="{FF2B5EF4-FFF2-40B4-BE49-F238E27FC236}">
                <a16:creationId xmlns:a16="http://schemas.microsoft.com/office/drawing/2014/main" id="{DD6C4947-9080-4A0A-ADCE-202FFAC1AF1C}"/>
              </a:ext>
            </a:extLst>
          </p:cNvPr>
          <p:cNvSpPr txBox="1"/>
          <p:nvPr/>
        </p:nvSpPr>
        <p:spPr>
          <a:xfrm rot="16200000">
            <a:off x="4688770" y="3171519"/>
            <a:ext cx="11024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b="1" dirty="0"/>
              <a:t>CRV</a:t>
            </a:r>
          </a:p>
        </p:txBody>
      </p:sp>
      <p:cxnSp>
        <p:nvCxnSpPr>
          <p:cNvPr id="195" name="Conector de Seta Reta 194">
            <a:extLst>
              <a:ext uri="{FF2B5EF4-FFF2-40B4-BE49-F238E27FC236}">
                <a16:creationId xmlns:a16="http://schemas.microsoft.com/office/drawing/2014/main" id="{9C7D7066-D22D-4932-B9C7-20411C38696E}"/>
              </a:ext>
            </a:extLst>
          </p:cNvPr>
          <p:cNvCxnSpPr>
            <a:cxnSpLocks/>
          </p:cNvCxnSpPr>
          <p:nvPr/>
        </p:nvCxnSpPr>
        <p:spPr>
          <a:xfrm>
            <a:off x="5799386" y="2425967"/>
            <a:ext cx="458010" cy="4509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Agrupar 1">
            <a:extLst>
              <a:ext uri="{FF2B5EF4-FFF2-40B4-BE49-F238E27FC236}">
                <a16:creationId xmlns:a16="http://schemas.microsoft.com/office/drawing/2014/main" id="{ACA098BD-A645-4477-AC78-C38C8988DD4E}"/>
              </a:ext>
            </a:extLst>
          </p:cNvPr>
          <p:cNvGrpSpPr/>
          <p:nvPr/>
        </p:nvGrpSpPr>
        <p:grpSpPr>
          <a:xfrm>
            <a:off x="7985295" y="2891326"/>
            <a:ext cx="450636" cy="1015773"/>
            <a:chOff x="8013289" y="2909984"/>
            <a:chExt cx="450636" cy="1015773"/>
          </a:xfrm>
        </p:grpSpPr>
        <p:sp>
          <p:nvSpPr>
            <p:cNvPr id="54" name="Retângulo 53">
              <a:extLst>
                <a:ext uri="{FF2B5EF4-FFF2-40B4-BE49-F238E27FC236}">
                  <a16:creationId xmlns:a16="http://schemas.microsoft.com/office/drawing/2014/main" id="{32D16073-1B29-409C-A32E-16541B6FBB69}"/>
                </a:ext>
              </a:extLst>
            </p:cNvPr>
            <p:cNvSpPr/>
            <p:nvPr/>
          </p:nvSpPr>
          <p:spPr>
            <a:xfrm>
              <a:off x="8054491" y="2923122"/>
              <a:ext cx="409434" cy="100263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9" name="CaixaDeTexto 58">
              <a:extLst>
                <a:ext uri="{FF2B5EF4-FFF2-40B4-BE49-F238E27FC236}">
                  <a16:creationId xmlns:a16="http://schemas.microsoft.com/office/drawing/2014/main" id="{67228ACA-5BEB-46FE-A21C-962BEC191433}"/>
                </a:ext>
              </a:extLst>
            </p:cNvPr>
            <p:cNvSpPr txBox="1"/>
            <p:nvPr/>
          </p:nvSpPr>
          <p:spPr>
            <a:xfrm rot="16200000">
              <a:off x="7727415" y="3195858"/>
              <a:ext cx="1002635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100" b="1" dirty="0"/>
                <a:t>Análise Qualitativa</a:t>
              </a:r>
            </a:p>
          </p:txBody>
        </p:sp>
      </p:grpSp>
      <p:grpSp>
        <p:nvGrpSpPr>
          <p:cNvPr id="60" name="Agrupar 59">
            <a:extLst>
              <a:ext uri="{FF2B5EF4-FFF2-40B4-BE49-F238E27FC236}">
                <a16:creationId xmlns:a16="http://schemas.microsoft.com/office/drawing/2014/main" id="{86D842B3-AF15-40C2-879E-81F0CB2ED9CE}"/>
              </a:ext>
            </a:extLst>
          </p:cNvPr>
          <p:cNvGrpSpPr/>
          <p:nvPr/>
        </p:nvGrpSpPr>
        <p:grpSpPr>
          <a:xfrm>
            <a:off x="5810822" y="3177835"/>
            <a:ext cx="444679" cy="307777"/>
            <a:chOff x="5406499" y="4257075"/>
            <a:chExt cx="444679" cy="307777"/>
          </a:xfrm>
        </p:grpSpPr>
        <p:cxnSp>
          <p:nvCxnSpPr>
            <p:cNvPr id="62" name="Conector de Seta Reta 61">
              <a:extLst>
                <a:ext uri="{FF2B5EF4-FFF2-40B4-BE49-F238E27FC236}">
                  <a16:creationId xmlns:a16="http://schemas.microsoft.com/office/drawing/2014/main" id="{6DB93BC9-4C64-42D7-B212-06F92B1B4A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16832" y="4497038"/>
              <a:ext cx="393773" cy="1440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CaixaDeTexto 63">
              <a:extLst>
                <a:ext uri="{FF2B5EF4-FFF2-40B4-BE49-F238E27FC236}">
                  <a16:creationId xmlns:a16="http://schemas.microsoft.com/office/drawing/2014/main" id="{5E93E172-0BFA-435F-A72F-7295EBFF0D22}"/>
                </a:ext>
              </a:extLst>
            </p:cNvPr>
            <p:cNvSpPr txBox="1"/>
            <p:nvPr/>
          </p:nvSpPr>
          <p:spPr>
            <a:xfrm>
              <a:off x="5406499" y="4257075"/>
              <a:ext cx="444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b="1" dirty="0"/>
                <a:t>OK</a:t>
              </a:r>
            </a:p>
          </p:txBody>
        </p:sp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id="{0D320DD6-333A-43BC-AD07-E99D108E3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 DE CLASSIFICAÇÃO</a:t>
            </a:r>
          </a:p>
        </p:txBody>
      </p:sp>
    </p:spTree>
    <p:extLst>
      <p:ext uri="{BB962C8B-B14F-4D97-AF65-F5344CB8AC3E}">
        <p14:creationId xmlns:p14="http://schemas.microsoft.com/office/powerpoint/2010/main" val="3193740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E2AFCC-3FEC-4DC8-AB02-8EC600BE3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46" y="1514417"/>
            <a:ext cx="3298017" cy="1325563"/>
          </a:xfrm>
        </p:spPr>
        <p:txBody>
          <a:bodyPr>
            <a:normAutofit fontScale="90000"/>
          </a:bodyPr>
          <a:lstStyle/>
          <a:p>
            <a:r>
              <a:rPr lang="pt-BR" dirty="0"/>
              <a:t>TABELAS QUALITATIVAS DAS FEATURES</a:t>
            </a:r>
            <a:br>
              <a:rPr lang="pt-BR" dirty="0"/>
            </a:br>
            <a:r>
              <a:rPr lang="pt-BR" dirty="0"/>
              <a:t>MAIS IMPORTANTES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698D0E4-20ED-480B-B293-20CC5C0BF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6205" y="398681"/>
            <a:ext cx="3298017" cy="636471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B6036EC-26BD-4885-AB2E-766559914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8720" y="492394"/>
            <a:ext cx="2818072" cy="626238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A6F2B94-24D1-45FC-AB5E-8728114D90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5148" y="449844"/>
            <a:ext cx="2880380" cy="636471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7B2ECB71-2461-44AD-998F-A185C67DDC52}"/>
              </a:ext>
            </a:extLst>
          </p:cNvPr>
          <p:cNvSpPr txBox="1"/>
          <p:nvPr/>
        </p:nvSpPr>
        <p:spPr>
          <a:xfrm>
            <a:off x="4333486" y="6081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RFE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E096488-BDEC-4819-AA88-06C3605407E8}"/>
              </a:ext>
            </a:extLst>
          </p:cNvPr>
          <p:cNvSpPr txBox="1"/>
          <p:nvPr/>
        </p:nvSpPr>
        <p:spPr>
          <a:xfrm>
            <a:off x="6818025" y="0"/>
            <a:ext cx="3911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Logistic Regression          Decision Tree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C863C431-EBDC-467E-A7EB-632D513A7E02}"/>
              </a:ext>
            </a:extLst>
          </p:cNvPr>
          <p:cNvSpPr/>
          <p:nvPr/>
        </p:nvSpPr>
        <p:spPr>
          <a:xfrm>
            <a:off x="8985148" y="439159"/>
            <a:ext cx="2390324" cy="1186009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642CCFC2-7016-42B5-9E39-CF27A67D6204}"/>
              </a:ext>
            </a:extLst>
          </p:cNvPr>
          <p:cNvSpPr/>
          <p:nvPr/>
        </p:nvSpPr>
        <p:spPr>
          <a:xfrm>
            <a:off x="8931594" y="5577382"/>
            <a:ext cx="2390324" cy="1186009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9230A544-7F75-41E3-B07E-326748D014E3}"/>
              </a:ext>
            </a:extLst>
          </p:cNvPr>
          <p:cNvSpPr/>
          <p:nvPr/>
        </p:nvSpPr>
        <p:spPr>
          <a:xfrm>
            <a:off x="3452786" y="6585495"/>
            <a:ext cx="2929353" cy="177896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91E45A7E-81A4-49C0-81AF-86FA4D39694D}"/>
              </a:ext>
            </a:extLst>
          </p:cNvPr>
          <p:cNvSpPr/>
          <p:nvPr/>
        </p:nvSpPr>
        <p:spPr>
          <a:xfrm>
            <a:off x="3465223" y="4125322"/>
            <a:ext cx="2929353" cy="297390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24AC39AD-BA77-48BB-B88A-9C380FF43B7F}"/>
              </a:ext>
            </a:extLst>
          </p:cNvPr>
          <p:cNvSpPr/>
          <p:nvPr/>
        </p:nvSpPr>
        <p:spPr>
          <a:xfrm>
            <a:off x="3465223" y="3686992"/>
            <a:ext cx="2929353" cy="297390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7B3FE1C-88A1-40B0-B0E5-D0CC3FA0DB06}"/>
              </a:ext>
            </a:extLst>
          </p:cNvPr>
          <p:cNvSpPr/>
          <p:nvPr/>
        </p:nvSpPr>
        <p:spPr>
          <a:xfrm>
            <a:off x="3465227" y="2156561"/>
            <a:ext cx="2929353" cy="110779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F642C141-EDA8-440B-8200-7F6550F22CFB}"/>
              </a:ext>
            </a:extLst>
          </p:cNvPr>
          <p:cNvSpPr/>
          <p:nvPr/>
        </p:nvSpPr>
        <p:spPr>
          <a:xfrm>
            <a:off x="3468334" y="2383608"/>
            <a:ext cx="2929353" cy="110779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4C1870D8-E825-4F59-B324-4A12E5011651}"/>
              </a:ext>
            </a:extLst>
          </p:cNvPr>
          <p:cNvSpPr/>
          <p:nvPr/>
        </p:nvSpPr>
        <p:spPr>
          <a:xfrm>
            <a:off x="3468333" y="6078523"/>
            <a:ext cx="2929353" cy="110779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1452212-91F4-4BFE-801E-23DCAC1202D7}"/>
              </a:ext>
            </a:extLst>
          </p:cNvPr>
          <p:cNvSpPr/>
          <p:nvPr/>
        </p:nvSpPr>
        <p:spPr>
          <a:xfrm>
            <a:off x="3466966" y="1604285"/>
            <a:ext cx="2927610" cy="541357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240EBA9E-C650-4099-91A9-A5ABBE1690D0}"/>
              </a:ext>
            </a:extLst>
          </p:cNvPr>
          <p:cNvSpPr/>
          <p:nvPr/>
        </p:nvSpPr>
        <p:spPr>
          <a:xfrm>
            <a:off x="3470073" y="3568196"/>
            <a:ext cx="2927610" cy="110779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41A664B1-038E-4CF2-9CA3-30DB297B324B}"/>
              </a:ext>
            </a:extLst>
          </p:cNvPr>
          <p:cNvSpPr/>
          <p:nvPr/>
        </p:nvSpPr>
        <p:spPr>
          <a:xfrm>
            <a:off x="3473179" y="3991190"/>
            <a:ext cx="2927610" cy="110779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25A275B2-35CE-4654-B2D3-9A28B08D3E3E}"/>
              </a:ext>
            </a:extLst>
          </p:cNvPr>
          <p:cNvSpPr/>
          <p:nvPr/>
        </p:nvSpPr>
        <p:spPr>
          <a:xfrm>
            <a:off x="3466955" y="4544807"/>
            <a:ext cx="2927610" cy="110779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66215E1F-0CCD-47D1-A51D-772B59060B33}"/>
              </a:ext>
            </a:extLst>
          </p:cNvPr>
          <p:cNvSpPr/>
          <p:nvPr/>
        </p:nvSpPr>
        <p:spPr>
          <a:xfrm>
            <a:off x="3470074" y="871643"/>
            <a:ext cx="2927610" cy="110779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A1761674-9F4C-485D-95D3-5967043EAA8F}"/>
              </a:ext>
            </a:extLst>
          </p:cNvPr>
          <p:cNvSpPr/>
          <p:nvPr/>
        </p:nvSpPr>
        <p:spPr>
          <a:xfrm>
            <a:off x="3470075" y="1076916"/>
            <a:ext cx="2927610" cy="347003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C8A4EBCE-176D-4FC8-B258-9566C2CA24BF}"/>
              </a:ext>
            </a:extLst>
          </p:cNvPr>
          <p:cNvSpPr/>
          <p:nvPr/>
        </p:nvSpPr>
        <p:spPr>
          <a:xfrm>
            <a:off x="3473183" y="3123424"/>
            <a:ext cx="2927610" cy="110779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73125362-7AEA-4B8C-B320-DD93F400ED7F}"/>
              </a:ext>
            </a:extLst>
          </p:cNvPr>
          <p:cNvSpPr/>
          <p:nvPr/>
        </p:nvSpPr>
        <p:spPr>
          <a:xfrm>
            <a:off x="3466960" y="5197929"/>
            <a:ext cx="2927610" cy="110779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D66456C3-503B-40E6-8604-FC4876E6DE0C}"/>
              </a:ext>
            </a:extLst>
          </p:cNvPr>
          <p:cNvSpPr/>
          <p:nvPr/>
        </p:nvSpPr>
        <p:spPr>
          <a:xfrm>
            <a:off x="6668445" y="490325"/>
            <a:ext cx="2199257" cy="284116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FAC54F22-C3B3-41F3-8DF8-0324B61767B6}"/>
              </a:ext>
            </a:extLst>
          </p:cNvPr>
          <p:cNvSpPr/>
          <p:nvPr/>
        </p:nvSpPr>
        <p:spPr>
          <a:xfrm>
            <a:off x="6668445" y="876156"/>
            <a:ext cx="2199257" cy="106266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ED83A02E-186C-4AC5-9908-43E5E5CFFBE1}"/>
              </a:ext>
            </a:extLst>
          </p:cNvPr>
          <p:cNvSpPr/>
          <p:nvPr/>
        </p:nvSpPr>
        <p:spPr>
          <a:xfrm>
            <a:off x="6689354" y="1114099"/>
            <a:ext cx="2199257" cy="106266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5AF000FA-E94C-41B3-A479-C2BE282F162E}"/>
              </a:ext>
            </a:extLst>
          </p:cNvPr>
          <p:cNvSpPr/>
          <p:nvPr/>
        </p:nvSpPr>
        <p:spPr>
          <a:xfrm>
            <a:off x="6686711" y="1361373"/>
            <a:ext cx="2199257" cy="106266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6426E32B-50C0-492F-B7A4-9AE9E22F0E16}"/>
              </a:ext>
            </a:extLst>
          </p:cNvPr>
          <p:cNvSpPr/>
          <p:nvPr/>
        </p:nvSpPr>
        <p:spPr>
          <a:xfrm>
            <a:off x="6649387" y="2486866"/>
            <a:ext cx="2199257" cy="106266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BCC1D6F8-42D2-4D9F-87A8-107C506AC6F3}"/>
              </a:ext>
            </a:extLst>
          </p:cNvPr>
          <p:cNvSpPr/>
          <p:nvPr/>
        </p:nvSpPr>
        <p:spPr>
          <a:xfrm>
            <a:off x="6689815" y="6390169"/>
            <a:ext cx="2199257" cy="106266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728D89E6-DF52-46D9-BD9E-FF1043B7470B}"/>
              </a:ext>
            </a:extLst>
          </p:cNvPr>
          <p:cNvSpPr/>
          <p:nvPr/>
        </p:nvSpPr>
        <p:spPr>
          <a:xfrm>
            <a:off x="6674265" y="5357574"/>
            <a:ext cx="2199257" cy="219808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D91FAFAF-87FC-4145-8046-79C837061F3E}"/>
              </a:ext>
            </a:extLst>
          </p:cNvPr>
          <p:cNvSpPr/>
          <p:nvPr/>
        </p:nvSpPr>
        <p:spPr>
          <a:xfrm>
            <a:off x="6658715" y="6610993"/>
            <a:ext cx="2199257" cy="106266"/>
          </a:xfrm>
          <a:prstGeom prst="rect">
            <a:avLst/>
          </a:prstGeom>
          <a:solidFill>
            <a:schemeClr val="accent6">
              <a:lumMod val="60000"/>
              <a:lumOff val="40000"/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8B31249D-51CB-4C64-AB43-00C437208B28}"/>
              </a:ext>
            </a:extLst>
          </p:cNvPr>
          <p:cNvSpPr/>
          <p:nvPr/>
        </p:nvSpPr>
        <p:spPr>
          <a:xfrm>
            <a:off x="6677366" y="1461865"/>
            <a:ext cx="2208135" cy="338748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14A51349-B460-45F0-B8CD-179E9FA5ED8F}"/>
              </a:ext>
            </a:extLst>
          </p:cNvPr>
          <p:cNvSpPr/>
          <p:nvPr/>
        </p:nvSpPr>
        <p:spPr>
          <a:xfrm>
            <a:off x="6689817" y="3885299"/>
            <a:ext cx="2195685" cy="68711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6A90063-5566-47B9-8630-D489E328C6DB}"/>
              </a:ext>
            </a:extLst>
          </p:cNvPr>
          <p:cNvSpPr/>
          <p:nvPr/>
        </p:nvSpPr>
        <p:spPr>
          <a:xfrm flipV="1">
            <a:off x="6655599" y="2349794"/>
            <a:ext cx="2195685" cy="131940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6B2497A0-5FAA-4D5E-89CA-82C2A4D0D064}"/>
              </a:ext>
            </a:extLst>
          </p:cNvPr>
          <p:cNvSpPr/>
          <p:nvPr/>
        </p:nvSpPr>
        <p:spPr>
          <a:xfrm flipV="1">
            <a:off x="6677367" y="1905040"/>
            <a:ext cx="2195685" cy="131940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02033F2B-D663-49C1-9732-17D227BF2E02}"/>
              </a:ext>
            </a:extLst>
          </p:cNvPr>
          <p:cNvSpPr/>
          <p:nvPr/>
        </p:nvSpPr>
        <p:spPr>
          <a:xfrm flipV="1">
            <a:off x="6661813" y="2113426"/>
            <a:ext cx="2195685" cy="131940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E587EFDF-6FB3-4F2D-8DA8-7A33FEE3AB13}"/>
              </a:ext>
            </a:extLst>
          </p:cNvPr>
          <p:cNvSpPr/>
          <p:nvPr/>
        </p:nvSpPr>
        <p:spPr>
          <a:xfrm flipV="1">
            <a:off x="6689354" y="1230677"/>
            <a:ext cx="2195685" cy="131940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5629939A-FD33-4D1F-8F22-2D190E5AF3B0}"/>
              </a:ext>
            </a:extLst>
          </p:cNvPr>
          <p:cNvSpPr/>
          <p:nvPr/>
        </p:nvSpPr>
        <p:spPr>
          <a:xfrm>
            <a:off x="6683596" y="3169952"/>
            <a:ext cx="2195685" cy="86432"/>
          </a:xfrm>
          <a:prstGeom prst="rect">
            <a:avLst/>
          </a:prstGeom>
          <a:solidFill>
            <a:schemeClr val="accent2">
              <a:alpha val="16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8559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51A884-3EB8-4BD3-A5DC-F1ADB45CF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DECISION TREE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E2047A1-45F6-4B37-8BD1-98B659C4A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41" y="2090057"/>
            <a:ext cx="11353800" cy="2164702"/>
          </a:xfrm>
          <a:prstGeom prst="rect">
            <a:avLst/>
          </a:prstGeom>
        </p:spPr>
      </p:pic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CACC080C-4B90-4390-86DA-A42A21EB48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5532934"/>
              </p:ext>
            </p:extLst>
          </p:nvPr>
        </p:nvGraphicFramePr>
        <p:xfrm>
          <a:off x="5132388" y="4537075"/>
          <a:ext cx="1014412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Objeto de Shell de Gerenciador" showAsIcon="1" r:id="rId4" imgW="1015200" imgH="488520" progId="Package">
                  <p:embed/>
                </p:oleObj>
              </mc:Choice>
              <mc:Fallback>
                <p:oleObj name="Objeto de Shell de Gerenciador" showAsIcon="1" r:id="rId4" imgW="1015200" imgH="488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32388" y="4537075"/>
                        <a:ext cx="1014412" cy="488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2733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A2CAF6-EDD7-42AC-9674-742D0E8C7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Decision Tree: The root node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3EEA9D5-D9E3-4A3A-A6F8-17D52D129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036" y="2174714"/>
            <a:ext cx="5358468" cy="277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661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0CF195-7B80-4FAB-B35A-B84E2AA32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Decision Tree: Decision Node and </a:t>
            </a:r>
            <a:r>
              <a:rPr lang="pt-BR" dirty="0" err="1"/>
              <a:t>Leaf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5A4A191-9E53-472F-AA67-294A76C82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428" y="1400961"/>
            <a:ext cx="7488190" cy="514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279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4A4504-5634-4478-B6CA-170410794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EFD5C63-3C09-4831-B7A6-BF663E4F51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969" y="1291029"/>
            <a:ext cx="8103765" cy="554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256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1937</TotalTime>
  <Words>125</Words>
  <Application>Microsoft Office PowerPoint</Application>
  <PresentationFormat>Widescreen</PresentationFormat>
  <Paragraphs>43</Paragraphs>
  <Slides>11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Pacote</vt:lpstr>
      <vt:lpstr>Projeto 3: Avaliação da campanha de telemarketing sobre vendas de depósito bancário a termo</vt:lpstr>
      <vt:lpstr>CONTEÚDO</vt:lpstr>
      <vt:lpstr>INTRODUÇÃO</vt:lpstr>
      <vt:lpstr>PROCESSO DE CLASSIFICAÇÃO</vt:lpstr>
      <vt:lpstr>TABELAS QUALITATIVAS DAS FEATURES MAIS IMPORTANTES</vt:lpstr>
      <vt:lpstr>DECISION TREE</vt:lpstr>
      <vt:lpstr>Decision Tree: The root node</vt:lpstr>
      <vt:lpstr>Decision Tree: Decision Node and Leaf</vt:lpstr>
      <vt:lpstr>RESULTADOS</vt:lpstr>
      <vt:lpstr>CONCLUSÃO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Eduardo Ito</dc:creator>
  <cp:lastModifiedBy>Eduardo Ito</cp:lastModifiedBy>
  <cp:revision>46</cp:revision>
  <cp:lastPrinted>2020-08-02T21:25:38Z</cp:lastPrinted>
  <dcterms:created xsi:type="dcterms:W3CDTF">2020-07-26T12:24:28Z</dcterms:created>
  <dcterms:modified xsi:type="dcterms:W3CDTF">2020-08-03T22:47:25Z</dcterms:modified>
</cp:coreProperties>
</file>

<file path=docProps/thumbnail.jpeg>
</file>